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80" autoAdjust="0"/>
  </p:normalViewPr>
  <p:slideViewPr>
    <p:cSldViewPr>
      <p:cViewPr varScale="1">
        <p:scale>
          <a:sx n="71" d="100"/>
          <a:sy n="71" d="100"/>
        </p:scale>
        <p:origin x="-13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Clic pentru a edita stilul de subtitlu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5A5F-02E3-4D71-B633-1FE5200ED26C}" type="datetimeFigureOut">
              <a:rPr lang="ro-RO" smtClean="0"/>
              <a:t>18.10.2015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0B871-FB21-445B-985D-FDAB0C328A9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983135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5A5F-02E3-4D71-B633-1FE5200ED26C}" type="datetimeFigureOut">
              <a:rPr lang="ro-RO" smtClean="0"/>
              <a:t>18.10.2015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0B871-FB21-445B-985D-FDAB0C328A9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081025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5A5F-02E3-4D71-B633-1FE5200ED26C}" type="datetimeFigureOut">
              <a:rPr lang="ro-RO" smtClean="0"/>
              <a:t>18.10.2015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0B871-FB21-445B-985D-FDAB0C328A9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085390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5A5F-02E3-4D71-B633-1FE5200ED26C}" type="datetimeFigureOut">
              <a:rPr lang="ro-RO" smtClean="0"/>
              <a:t>18.10.2015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0B871-FB21-445B-985D-FDAB0C328A9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4793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5A5F-02E3-4D71-B633-1FE5200ED26C}" type="datetimeFigureOut">
              <a:rPr lang="ro-RO" smtClean="0"/>
              <a:t>18.10.2015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0B871-FB21-445B-985D-FDAB0C328A9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546304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5A5F-02E3-4D71-B633-1FE5200ED26C}" type="datetimeFigureOut">
              <a:rPr lang="ro-RO" smtClean="0"/>
              <a:t>18.10.2015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0B871-FB21-445B-985D-FDAB0C328A9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75379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5A5F-02E3-4D71-B633-1FE5200ED26C}" type="datetimeFigureOut">
              <a:rPr lang="ro-RO" smtClean="0"/>
              <a:t>18.10.2015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0B871-FB21-445B-985D-FDAB0C328A9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945823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5A5F-02E3-4D71-B633-1FE5200ED26C}" type="datetimeFigureOut">
              <a:rPr lang="ro-RO" smtClean="0"/>
              <a:t>18.10.2015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0B871-FB21-445B-985D-FDAB0C328A9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158244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5A5F-02E3-4D71-B633-1FE5200ED26C}" type="datetimeFigureOut">
              <a:rPr lang="ro-RO" smtClean="0"/>
              <a:t>18.10.2015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0B871-FB21-445B-985D-FDAB0C328A9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976629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5A5F-02E3-4D71-B633-1FE5200ED26C}" type="datetimeFigureOut">
              <a:rPr lang="ro-RO" smtClean="0"/>
              <a:t>18.10.2015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0B871-FB21-445B-985D-FDAB0C328A9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6836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65A5F-02E3-4D71-B633-1FE5200ED26C}" type="datetimeFigureOut">
              <a:rPr lang="ro-RO" smtClean="0"/>
              <a:t>18.10.2015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0B871-FB21-445B-985D-FDAB0C328A9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02278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65A5F-02E3-4D71-B633-1FE5200ED26C}" type="datetimeFigureOut">
              <a:rPr lang="ro-RO" smtClean="0"/>
              <a:t>18.10.2015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0B871-FB21-445B-985D-FDAB0C328A9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0178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2binternational.com/" TargetMode="External"/><Relationship Id="rId2" Type="http://schemas.openxmlformats.org/officeDocument/2006/relationships/hyperlink" Target="http://b2b.thetradepost.com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rector-web.ro/" TargetMode="External"/><Relationship Id="rId2" Type="http://schemas.openxmlformats.org/officeDocument/2006/relationships/hyperlink" Target="http://www.federal.ro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ncrawler.com/" TargetMode="External"/><Relationship Id="rId5" Type="http://schemas.openxmlformats.org/officeDocument/2006/relationships/hyperlink" Target="http://familyfriendlysites.com/" TargetMode="External"/><Relationship Id="rId4" Type="http://schemas.openxmlformats.org/officeDocument/2006/relationships/hyperlink" Target="http://top-siteuri.ro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ruguay.com/" TargetMode="External"/><Relationship Id="rId2" Type="http://schemas.openxmlformats.org/officeDocument/2006/relationships/hyperlink" Target="http://www.educationworld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c.europa.eu/small-business/" TargetMode="External"/><Relationship Id="rId4" Type="http://schemas.openxmlformats.org/officeDocument/2006/relationships/hyperlink" Target="https://bp.ato.gov.a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CLASIFICAREA SITE-URILOR</a:t>
            </a:r>
            <a:endParaRPr lang="ro-RO" b="1" dirty="0"/>
          </a:p>
        </p:txBody>
      </p:sp>
    </p:spTree>
    <p:extLst>
      <p:ext uri="{BB962C8B-B14F-4D97-AF65-F5344CB8AC3E}">
        <p14:creationId xmlns:p14="http://schemas.microsoft.com/office/powerpoint/2010/main" val="406680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 smtClean="0"/>
              <a:t>Site-uri corporative</a:t>
            </a:r>
            <a:endParaRPr lang="ro-RO" b="1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57200" y="1456184"/>
            <a:ext cx="8229600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o-RO" sz="2400" dirty="0" smtClean="0"/>
              <a:t>Asigură prezența virtuală a firmelor și ofertele acestora în Internet. </a:t>
            </a:r>
          </a:p>
          <a:p>
            <a:pPr marL="0" indent="0">
              <a:buNone/>
            </a:pPr>
            <a:endParaRPr lang="ro-RO" sz="2400" dirty="0" smtClean="0"/>
          </a:p>
          <a:p>
            <a:pPr marL="0" indent="0">
              <a:buNone/>
            </a:pPr>
            <a:r>
              <a:rPr lang="ro-RO" sz="2400" dirty="0" smtClean="0"/>
              <a:t>Ele se împart în:</a:t>
            </a:r>
          </a:p>
          <a:p>
            <a:r>
              <a:rPr lang="ro-RO" sz="2400" b="1" dirty="0" smtClean="0"/>
              <a:t>de publicitate </a:t>
            </a:r>
            <a:r>
              <a:rPr lang="ro-RO" sz="2400" dirty="0" smtClean="0"/>
              <a:t>– sunt compuse din una sau mai multe pagini ce conțin informații despre produsele si serviciile prestate de către o firma. Astfel de publicitate se utilizează la produse ce necesita o publicitate scurtă, bazându-se mai mult pe emoțiile cumpărătorilor și mai puțin pe descrierea detailată a calităților produselor. </a:t>
            </a:r>
          </a:p>
          <a:p>
            <a:r>
              <a:rPr lang="ro-RO" sz="2400" b="1" dirty="0" smtClean="0"/>
              <a:t>de informații </a:t>
            </a:r>
            <a:r>
              <a:rPr lang="ro-RO" sz="2400" dirty="0" smtClean="0"/>
              <a:t>– asigură o informație detaliată despre firme și ofertele acestora. </a:t>
            </a:r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2554540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b="1" dirty="0"/>
              <a:t>S</a:t>
            </a:r>
            <a:r>
              <a:rPr lang="it-IT" b="1" dirty="0" smtClean="0"/>
              <a:t>ite-uri comerciale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o-RO" dirty="0" smtClean="0"/>
              <a:t>Locații ce oferă utilizatorilor servicii, de la vânzarea mărfurilor, până la organizarea operațiunilor financiare. </a:t>
            </a:r>
          </a:p>
          <a:p>
            <a:pPr marL="0" indent="0">
              <a:buNone/>
            </a:pPr>
            <a:endParaRPr lang="ro-RO" dirty="0" smtClean="0"/>
          </a:p>
          <a:p>
            <a:pPr marL="0" indent="0">
              <a:buNone/>
            </a:pPr>
            <a:r>
              <a:rPr lang="ro-RO" b="1" dirty="0" smtClean="0"/>
              <a:t>Clasificare:</a:t>
            </a:r>
          </a:p>
          <a:p>
            <a:r>
              <a:rPr lang="ro-RO" b="1" dirty="0" smtClean="0"/>
              <a:t>B2B (business </a:t>
            </a:r>
            <a:r>
              <a:rPr lang="ro-RO" b="1" dirty="0" err="1" smtClean="0"/>
              <a:t>to</a:t>
            </a:r>
            <a:r>
              <a:rPr lang="ro-RO" b="1" dirty="0" smtClean="0"/>
              <a:t> </a:t>
            </a:r>
            <a:r>
              <a:rPr lang="ro-RO" b="1" dirty="0" err="1" smtClean="0"/>
              <a:t>business</a:t>
            </a:r>
            <a:r>
              <a:rPr lang="ro-RO" b="1" dirty="0" smtClean="0"/>
              <a:t>)</a:t>
            </a:r>
            <a:r>
              <a:rPr lang="ro-RO" dirty="0" smtClean="0"/>
              <a:t> – organizarea afacerilor între întreprinderi; (</a:t>
            </a:r>
            <a:r>
              <a:rPr lang="ro-RO" dirty="0" smtClean="0">
                <a:hlinkClick r:id="rId2"/>
              </a:rPr>
              <a:t>http://b2b.thetradepost.com/</a:t>
            </a:r>
            <a:r>
              <a:rPr lang="ro-RO" dirty="0" smtClean="0"/>
              <a:t> </a:t>
            </a:r>
            <a:r>
              <a:rPr lang="ro-RO" dirty="0" smtClean="0">
                <a:hlinkClick r:id="rId3"/>
              </a:rPr>
              <a:t>https://www.b2binternational.com/</a:t>
            </a:r>
            <a:r>
              <a:rPr lang="ro-RO" dirty="0" smtClean="0"/>
              <a:t> )</a:t>
            </a:r>
          </a:p>
          <a:p>
            <a:r>
              <a:rPr lang="ro-RO" b="1" dirty="0" smtClean="0"/>
              <a:t>B2C (business </a:t>
            </a:r>
            <a:r>
              <a:rPr lang="ro-RO" b="1" dirty="0" err="1" smtClean="0"/>
              <a:t>to</a:t>
            </a:r>
            <a:r>
              <a:rPr lang="ro-RO" b="1" dirty="0" smtClean="0"/>
              <a:t> </a:t>
            </a:r>
            <a:r>
              <a:rPr lang="ro-RO" b="1" dirty="0" err="1" smtClean="0"/>
              <a:t>consumer</a:t>
            </a:r>
            <a:r>
              <a:rPr lang="ro-RO" b="1" dirty="0" smtClean="0"/>
              <a:t>)</a:t>
            </a:r>
            <a:r>
              <a:rPr lang="ro-RO" dirty="0" smtClean="0"/>
              <a:t> – vânzarea mărfurilor consumatorilor finali;</a:t>
            </a:r>
          </a:p>
          <a:p>
            <a:r>
              <a:rPr lang="ro-RO" b="1" dirty="0" smtClean="0"/>
              <a:t>C2C (</a:t>
            </a:r>
            <a:r>
              <a:rPr lang="ro-RO" b="1" dirty="0" err="1" smtClean="0"/>
              <a:t>consumer</a:t>
            </a:r>
            <a:r>
              <a:rPr lang="ro-RO" b="1" dirty="0" smtClean="0"/>
              <a:t> </a:t>
            </a:r>
            <a:r>
              <a:rPr lang="ro-RO" b="1" dirty="0" err="1" smtClean="0"/>
              <a:t>to</a:t>
            </a:r>
            <a:r>
              <a:rPr lang="ro-RO" b="1" dirty="0" smtClean="0"/>
              <a:t> </a:t>
            </a:r>
            <a:r>
              <a:rPr lang="ro-RO" b="1" dirty="0" err="1" smtClean="0"/>
              <a:t>consumer</a:t>
            </a:r>
            <a:r>
              <a:rPr lang="ro-RO" b="1" dirty="0" smtClean="0"/>
              <a:t>)</a:t>
            </a:r>
            <a:r>
              <a:rPr lang="ro-RO" dirty="0" smtClean="0"/>
              <a:t> – corelația între persoane fizice (consumatori finali).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199510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 smtClean="0"/>
              <a:t>Rețele sociale</a:t>
            </a:r>
            <a:endParaRPr lang="ro-RO" b="1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o-RO" dirty="0"/>
              <a:t>O </a:t>
            </a:r>
            <a:r>
              <a:rPr lang="ro-RO" b="1" dirty="0" smtClean="0"/>
              <a:t>rețea </a:t>
            </a:r>
            <a:r>
              <a:rPr lang="ro-RO" b="1" dirty="0"/>
              <a:t>de socializare </a:t>
            </a:r>
            <a:r>
              <a:rPr lang="ro-RO" dirty="0"/>
              <a:t>(social </a:t>
            </a:r>
            <a:r>
              <a:rPr lang="ro-RO" dirty="0" err="1"/>
              <a:t>network</a:t>
            </a:r>
            <a:r>
              <a:rPr lang="ro-RO" dirty="0"/>
              <a:t>) este un site de internet ce permite persoanelor care î</a:t>
            </a:r>
            <a:r>
              <a:rPr lang="ro-RO" dirty="0" smtClean="0"/>
              <a:t>l accesează să </a:t>
            </a:r>
            <a:r>
              <a:rPr lang="ro-RO" dirty="0"/>
              <a:t>socializeze, </a:t>
            </a:r>
            <a:r>
              <a:rPr lang="ro-RO" dirty="0" smtClean="0"/>
              <a:t>să împărtășească </a:t>
            </a:r>
            <a:r>
              <a:rPr lang="ro-RO" dirty="0"/>
              <a:t>idei </a:t>
            </a:r>
            <a:r>
              <a:rPr lang="ro-RO" dirty="0" smtClean="0"/>
              <a:t>și să î</a:t>
            </a:r>
            <a:r>
              <a:rPr lang="ro-RO" dirty="0"/>
              <a:t>ș</a:t>
            </a:r>
            <a:r>
              <a:rPr lang="ro-RO" dirty="0" smtClean="0"/>
              <a:t>i facă </a:t>
            </a:r>
            <a:r>
              <a:rPr lang="ro-RO" dirty="0"/>
              <a:t>noi </a:t>
            </a:r>
            <a:r>
              <a:rPr lang="ro-RO" dirty="0" smtClean="0"/>
              <a:t>cunoștințe </a:t>
            </a:r>
            <a:r>
              <a:rPr lang="ro-RO" dirty="0"/>
              <a:t>/ prieteni</a:t>
            </a:r>
            <a:r>
              <a:rPr lang="ro-RO"/>
              <a:t>. </a:t>
            </a:r>
            <a:endParaRPr lang="ro-RO" smtClean="0"/>
          </a:p>
          <a:p>
            <a:pPr marL="0" indent="0">
              <a:buNone/>
            </a:pPr>
            <a:endParaRPr lang="ro-RO" dirty="0" smtClean="0"/>
          </a:p>
          <a:p>
            <a:pPr marL="0" indent="0">
              <a:buNone/>
            </a:pPr>
            <a:r>
              <a:rPr lang="ro-RO" dirty="0" smtClean="0"/>
              <a:t>Cunoscute </a:t>
            </a:r>
            <a:r>
              <a:rPr lang="ro-RO" dirty="0"/>
              <a:t>si ca </a:t>
            </a:r>
            <a:r>
              <a:rPr lang="ro-RO" dirty="0" smtClean="0"/>
              <a:t>rețele </a:t>
            </a:r>
            <a:r>
              <a:rPr lang="ro-RO" dirty="0"/>
              <a:t>sociale, </a:t>
            </a:r>
            <a:r>
              <a:rPr lang="ro-RO" dirty="0" smtClean="0"/>
              <a:t>comunități </a:t>
            </a:r>
            <a:r>
              <a:rPr lang="ro-RO" dirty="0"/>
              <a:t>virtuale sau social media, acestea fac parte din fenomenul numit </a:t>
            </a:r>
            <a:r>
              <a:rPr lang="ro-RO" b="1" dirty="0"/>
              <a:t>Web 2.0</a:t>
            </a:r>
            <a:r>
              <a:rPr lang="ro-RO" dirty="0"/>
              <a:t>, prin care </a:t>
            </a:r>
            <a:r>
              <a:rPr lang="ro-RO" dirty="0" smtClean="0"/>
              <a:t>conținutul </a:t>
            </a:r>
            <a:r>
              <a:rPr lang="ro-RO" dirty="0"/>
              <a:t>este creat </a:t>
            </a:r>
            <a:r>
              <a:rPr lang="ro-RO" dirty="0" smtClean="0"/>
              <a:t>și </a:t>
            </a:r>
            <a:r>
              <a:rPr lang="ro-RO" dirty="0"/>
              <a:t>administrat </a:t>
            </a:r>
            <a:r>
              <a:rPr lang="ro-RO" dirty="0" smtClean="0"/>
              <a:t>exclusiv </a:t>
            </a:r>
            <a:r>
              <a:rPr lang="ro-RO" dirty="0"/>
              <a:t>de </a:t>
            </a:r>
            <a:r>
              <a:rPr lang="ro-RO" dirty="0" smtClean="0"/>
              <a:t>către </a:t>
            </a:r>
            <a:r>
              <a:rPr lang="ro-RO" dirty="0"/>
              <a:t>utilizatorii platformei.</a:t>
            </a:r>
          </a:p>
        </p:txBody>
      </p:sp>
    </p:spTree>
    <p:extLst>
      <p:ext uri="{BB962C8B-B14F-4D97-AF65-F5344CB8AC3E}">
        <p14:creationId xmlns:p14="http://schemas.microsoft.com/office/powerpoint/2010/main" val="2543694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Tipuri de site-uri Web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AutoNum type="arabicPeriod"/>
            </a:pPr>
            <a:r>
              <a:rPr lang="ro-RO" b="1" dirty="0" smtClean="0">
                <a:latin typeface="+mj-lt"/>
              </a:rPr>
              <a:t>După tehnologia folosită:</a:t>
            </a:r>
          </a:p>
          <a:p>
            <a:pPr marL="0" indent="0">
              <a:buNone/>
            </a:pPr>
            <a:endParaRPr lang="ro-RO" b="1" dirty="0" smtClean="0">
              <a:latin typeface="+mj-lt"/>
            </a:endParaRPr>
          </a:p>
          <a:p>
            <a:r>
              <a:rPr lang="it-IT" b="1" dirty="0" smtClean="0">
                <a:latin typeface="+mj-lt"/>
              </a:rPr>
              <a:t>static</a:t>
            </a:r>
            <a:r>
              <a:rPr lang="it-IT" dirty="0" smtClean="0">
                <a:latin typeface="+mj-lt"/>
              </a:rPr>
              <a:t> (</a:t>
            </a:r>
            <a:r>
              <a:rPr lang="ro-RO" dirty="0" smtClean="0">
                <a:latin typeface="+mj-lt"/>
              </a:rPr>
              <a:t>este un site de prezentare - poate fi modificat doar de către designer (conţinut static)</a:t>
            </a:r>
            <a:r>
              <a:rPr lang="en-US" dirty="0" smtClean="0">
                <a:latin typeface="+mj-lt"/>
              </a:rPr>
              <a:t>)</a:t>
            </a:r>
            <a:r>
              <a:rPr lang="ro-RO" b="1" dirty="0" smtClean="0"/>
              <a:t>. </a:t>
            </a:r>
          </a:p>
          <a:p>
            <a:r>
              <a:rPr lang="it-IT" b="1" dirty="0" smtClean="0"/>
              <a:t>dinamic/ interactiv </a:t>
            </a:r>
            <a:r>
              <a:rPr lang="it-IT" dirty="0" smtClean="0"/>
              <a:t>(</a:t>
            </a:r>
            <a:r>
              <a:rPr lang="vi-VN" dirty="0">
                <a:latin typeface="Calibri" pitchFamily="34" charset="0"/>
              </a:rPr>
              <a:t>site de prezentare dinamic,  realizat prin programare web.  </a:t>
            </a:r>
            <a:r>
              <a:rPr lang="vi-VN" dirty="0">
                <a:latin typeface="Calibri" pitchFamily="34" charset="0"/>
              </a:rPr>
              <a:t>Poate fi modificat de către oricine are acces la site (cont de utilizator şi parolă</a:t>
            </a:r>
            <a:r>
              <a:rPr lang="vi-VN" dirty="0" smtClean="0">
                <a:latin typeface="Calibri" pitchFamily="34" charset="0"/>
              </a:rPr>
              <a:t>)</a:t>
            </a:r>
            <a:r>
              <a:rPr lang="en-US" dirty="0" smtClean="0">
                <a:latin typeface="Calibri" pitchFamily="34" charset="0"/>
              </a:rPr>
              <a:t>)</a:t>
            </a:r>
            <a:r>
              <a:rPr lang="it-IT" dirty="0" smtClean="0">
                <a:latin typeface="Calibri" pitchFamily="34" charset="0"/>
              </a:rPr>
              <a:t>:</a:t>
            </a:r>
          </a:p>
          <a:p>
            <a:pPr lvl="1"/>
            <a:r>
              <a:rPr lang="it-IT" dirty="0" smtClean="0"/>
              <a:t>e-commerce (comer</a:t>
            </a:r>
            <a:r>
              <a:rPr lang="ro-RO" dirty="0" smtClean="0"/>
              <a:t>ț electronic)</a:t>
            </a:r>
            <a:endParaRPr lang="it-IT" dirty="0"/>
          </a:p>
          <a:p>
            <a:pPr lvl="1"/>
            <a:r>
              <a:rPr lang="ro-RO" dirty="0" err="1" smtClean="0"/>
              <a:t>e-learning</a:t>
            </a:r>
            <a:r>
              <a:rPr lang="ro-RO" dirty="0" smtClean="0"/>
              <a:t> (educație virtuală)</a:t>
            </a:r>
            <a:endParaRPr lang="en-US" dirty="0"/>
          </a:p>
          <a:p>
            <a:pPr lvl="1"/>
            <a:r>
              <a:rPr lang="ro-RO" dirty="0" smtClean="0"/>
              <a:t>e-banking (tranzacții bancare prin intermediul Internetului)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358391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Tipuri de site-uri Web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o-RO" sz="2700" b="1" dirty="0">
                <a:latin typeface="+mj-lt"/>
              </a:rPr>
              <a:t>2. </a:t>
            </a:r>
            <a:r>
              <a:rPr lang="ro-RO" sz="2700" b="1" dirty="0">
                <a:latin typeface="+mj-lt"/>
              </a:rPr>
              <a:t>După calitatea beneficiarului site-ului WEB</a:t>
            </a:r>
            <a:r>
              <a:rPr lang="ro-RO" sz="2700" b="1" dirty="0" smtClean="0">
                <a:latin typeface="+mj-lt"/>
              </a:rPr>
              <a:t>:</a:t>
            </a:r>
          </a:p>
          <a:p>
            <a:pPr marL="0" indent="0">
              <a:buNone/>
            </a:pPr>
            <a:endParaRPr lang="ro-RO" sz="2700" b="1" dirty="0">
              <a:latin typeface="+mj-lt"/>
            </a:endParaRPr>
          </a:p>
          <a:p>
            <a:r>
              <a:rPr lang="it-IT" sz="2700" b="1" dirty="0" smtClean="0">
                <a:latin typeface="+mj-lt"/>
              </a:rPr>
              <a:t>site-uri personale</a:t>
            </a:r>
          </a:p>
          <a:p>
            <a:r>
              <a:rPr lang="it-IT" sz="2700" b="1" dirty="0" smtClean="0">
                <a:latin typeface="+mj-lt"/>
              </a:rPr>
              <a:t>site-uri comerciale</a:t>
            </a:r>
          </a:p>
          <a:p>
            <a:r>
              <a:rPr lang="it-IT" sz="2700" b="1" dirty="0" smtClean="0">
                <a:latin typeface="+mj-lt"/>
              </a:rPr>
              <a:t>site-uri guvernamentale</a:t>
            </a:r>
          </a:p>
          <a:p>
            <a:r>
              <a:rPr lang="it-IT" sz="2700" b="1" dirty="0" smtClean="0">
                <a:latin typeface="+mj-lt"/>
              </a:rPr>
              <a:t>site-uri ale organiza</a:t>
            </a:r>
            <a:r>
              <a:rPr lang="ro-RO" sz="2700" b="1" dirty="0" smtClean="0">
                <a:latin typeface="+mj-lt"/>
              </a:rPr>
              <a:t>ț</a:t>
            </a:r>
            <a:r>
              <a:rPr lang="it-IT" sz="2700" b="1" dirty="0" smtClean="0">
                <a:latin typeface="+mj-lt"/>
              </a:rPr>
              <a:t>iilor neguvernamentale</a:t>
            </a:r>
            <a:endParaRPr lang="ro-RO" sz="2700" dirty="0"/>
          </a:p>
        </p:txBody>
      </p:sp>
    </p:spTree>
    <p:extLst>
      <p:ext uri="{BB962C8B-B14F-4D97-AF65-F5344CB8AC3E}">
        <p14:creationId xmlns:p14="http://schemas.microsoft.com/office/powerpoint/2010/main" val="2355569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/>
              <a:t>Tipuri de site-uri Web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o-RO" sz="2700" b="1" dirty="0" smtClean="0">
                <a:latin typeface="+mj-lt"/>
              </a:rPr>
              <a:t>3. După funcția site-ului:</a:t>
            </a:r>
          </a:p>
          <a:p>
            <a:pPr marL="0" indent="0">
              <a:buNone/>
            </a:pPr>
            <a:endParaRPr lang="ro-RO" sz="2700" b="1" dirty="0" smtClean="0">
              <a:latin typeface="+mj-lt"/>
            </a:endParaRPr>
          </a:p>
          <a:p>
            <a:r>
              <a:rPr lang="it-IT" sz="2700" b="1" dirty="0" smtClean="0">
                <a:latin typeface="+mj-lt"/>
              </a:rPr>
              <a:t>sisteme de c</a:t>
            </a:r>
            <a:r>
              <a:rPr lang="ro-RO" sz="2700" b="1" dirty="0" smtClean="0">
                <a:latin typeface="+mj-lt"/>
              </a:rPr>
              <a:t>ă</a:t>
            </a:r>
            <a:r>
              <a:rPr lang="it-IT" sz="2700" b="1" dirty="0" smtClean="0">
                <a:latin typeface="+mj-lt"/>
              </a:rPr>
              <a:t>utare</a:t>
            </a:r>
          </a:p>
          <a:p>
            <a:pPr lvl="1"/>
            <a:r>
              <a:rPr lang="it-IT" sz="2300" b="1" dirty="0" smtClean="0">
                <a:latin typeface="+mj-lt"/>
              </a:rPr>
              <a:t>motoare de c</a:t>
            </a:r>
            <a:r>
              <a:rPr lang="ro-RO" sz="2300" b="1" dirty="0" smtClean="0">
                <a:latin typeface="+mj-lt"/>
              </a:rPr>
              <a:t>ă</a:t>
            </a:r>
            <a:r>
              <a:rPr lang="it-IT" sz="2300" b="1" dirty="0" smtClean="0">
                <a:latin typeface="+mj-lt"/>
              </a:rPr>
              <a:t>utare</a:t>
            </a:r>
          </a:p>
          <a:p>
            <a:pPr lvl="1"/>
            <a:r>
              <a:rPr lang="it-IT" sz="2300" b="1" dirty="0" smtClean="0">
                <a:latin typeface="+mj-lt"/>
              </a:rPr>
              <a:t>directoare WEB</a:t>
            </a:r>
          </a:p>
          <a:p>
            <a:r>
              <a:rPr lang="it-IT" sz="2700" b="1" dirty="0" smtClean="0">
                <a:latin typeface="+mj-lt"/>
              </a:rPr>
              <a:t>site-uri tematice</a:t>
            </a:r>
          </a:p>
          <a:p>
            <a:r>
              <a:rPr lang="it-IT" sz="2700" b="1" dirty="0" smtClean="0">
                <a:latin typeface="+mj-lt"/>
              </a:rPr>
              <a:t>portal-uri</a:t>
            </a:r>
          </a:p>
          <a:p>
            <a:r>
              <a:rPr lang="it-IT" sz="2700" b="1" dirty="0" smtClean="0">
                <a:latin typeface="+mj-lt"/>
              </a:rPr>
              <a:t>site-uri corporative</a:t>
            </a:r>
          </a:p>
          <a:p>
            <a:r>
              <a:rPr lang="it-IT" sz="2700" b="1" dirty="0" smtClean="0">
                <a:latin typeface="+mj-lt"/>
              </a:rPr>
              <a:t>site-uri comerciale</a:t>
            </a:r>
            <a:endParaRPr lang="ro-RO" sz="2700" dirty="0"/>
          </a:p>
        </p:txBody>
      </p:sp>
    </p:spTree>
    <p:extLst>
      <p:ext uri="{BB962C8B-B14F-4D97-AF65-F5344CB8AC3E}">
        <p14:creationId xmlns:p14="http://schemas.microsoft.com/office/powerpoint/2010/main" val="340685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r>
              <a:rPr lang="ro-RO" b="1" dirty="0" smtClean="0"/>
              <a:t>Motoare de căutare</a:t>
            </a:r>
            <a:endParaRPr lang="ro-RO" b="1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411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o-RO" sz="2100" dirty="0" smtClean="0"/>
              <a:t>Sunt compuse din trei părți componente:</a:t>
            </a:r>
          </a:p>
          <a:p>
            <a:pPr marL="0" indent="0">
              <a:buNone/>
            </a:pPr>
            <a:r>
              <a:rPr lang="ro-RO" sz="2100" b="1" dirty="0" smtClean="0"/>
              <a:t>1. Mașina de căutare </a:t>
            </a:r>
            <a:r>
              <a:rPr lang="ro-RO" sz="2100" dirty="0" smtClean="0"/>
              <a:t>(păianjen, omida sau robot) – programa care frecventează </a:t>
            </a:r>
            <a:r>
              <a:rPr lang="ro-RO" sz="2100" dirty="0" err="1" smtClean="0"/>
              <a:t>web-site-urile</a:t>
            </a:r>
            <a:r>
              <a:rPr lang="ro-RO" sz="2100" dirty="0" smtClean="0"/>
              <a:t>, citește si indexează total sau parțial conținutul lor. Mașina de căutare regulat, odată în luna, se întoarce la aceste site-uri si controlează indexarea paginilor.</a:t>
            </a:r>
          </a:p>
          <a:p>
            <a:pPr marL="0" indent="0">
              <a:buNone/>
            </a:pPr>
            <a:endParaRPr lang="ro-RO" sz="2100" dirty="0" smtClean="0"/>
          </a:p>
          <a:p>
            <a:pPr marL="0" indent="0">
              <a:buNone/>
            </a:pPr>
            <a:r>
              <a:rPr lang="ro-RO" sz="2100" b="1" dirty="0" smtClean="0"/>
              <a:t>2.</a:t>
            </a:r>
            <a:r>
              <a:rPr lang="ro-RO" sz="2100" dirty="0" smtClean="0"/>
              <a:t> </a:t>
            </a:r>
            <a:r>
              <a:rPr lang="ro-RO" sz="2100" b="1" dirty="0" smtClean="0"/>
              <a:t>Indecșii sistemului de căutare </a:t>
            </a:r>
            <a:r>
              <a:rPr lang="ro-RO" sz="2100" dirty="0" smtClean="0"/>
              <a:t>– reprezintă un stoc enorm de informații în care se păstrează toate copiile tuturor paginilor frecventate și indexate de către mașina de căutare. Aceasta pagina apare ca o noua înregistrare, care va conține titlul și adresa paginii respective, cuvintele cheie folosite, legăturile către alte pagini , precum si porțiuni din text, care însa pot fi diferite de la un motor de ăla altul. Daca robotul găsește schimbări într-o pagina web, atunci indexul este actualizat cu noile informații.</a:t>
            </a:r>
          </a:p>
          <a:p>
            <a:pPr marL="0" indent="0">
              <a:buNone/>
            </a:pPr>
            <a:endParaRPr lang="ro-RO" sz="2100" dirty="0" smtClean="0"/>
          </a:p>
          <a:p>
            <a:pPr marL="0" indent="0">
              <a:buNone/>
            </a:pPr>
            <a:r>
              <a:rPr lang="ro-RO" sz="2100" b="1" dirty="0" smtClean="0"/>
              <a:t>3. Software-ul de căutare </a:t>
            </a:r>
            <a:r>
              <a:rPr lang="ro-RO" sz="2100" dirty="0" smtClean="0"/>
              <a:t>- Programul care selectează indecșii sistemului de căutare conform cererii utilizatorului, clasificându-i după gradul de corespundere cu criteriul dat.</a:t>
            </a:r>
            <a:endParaRPr lang="ro-RO" sz="2100" dirty="0"/>
          </a:p>
        </p:txBody>
      </p:sp>
    </p:spTree>
    <p:extLst>
      <p:ext uri="{BB962C8B-B14F-4D97-AF65-F5344CB8AC3E}">
        <p14:creationId xmlns:p14="http://schemas.microsoft.com/office/powerpoint/2010/main" val="89745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 smtClean="0"/>
              <a:t>Directoare web</a:t>
            </a:r>
            <a:endParaRPr lang="ro-RO" b="1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o-RO" b="1" dirty="0" smtClean="0"/>
              <a:t>Sunt</a:t>
            </a:r>
            <a:r>
              <a:rPr lang="vi-VN" b="1" dirty="0" smtClean="0"/>
              <a:t> </a:t>
            </a:r>
            <a:r>
              <a:rPr lang="vi-VN" b="1" dirty="0" smtClean="0">
                <a:latin typeface="Calibri" pitchFamily="34" charset="0"/>
              </a:rPr>
              <a:t>un catalog de resurse de pe Internet, fiind specializat în legături (h</a:t>
            </a:r>
            <a:r>
              <a:rPr lang="ro-RO" b="1" dirty="0" smtClean="0">
                <a:latin typeface="Calibri" pitchFamily="34" charset="0"/>
              </a:rPr>
              <a:t>y</a:t>
            </a:r>
            <a:r>
              <a:rPr lang="vi-VN" b="1" dirty="0" smtClean="0">
                <a:latin typeface="Calibri" pitchFamily="34" charset="0"/>
              </a:rPr>
              <a:t>perlinkuri) către alte situri și categorizarea acestora.</a:t>
            </a:r>
            <a:endParaRPr lang="ro-RO" b="1" dirty="0" smtClean="0">
              <a:latin typeface="Calibri" pitchFamily="34" charset="0"/>
            </a:endParaRPr>
          </a:p>
          <a:p>
            <a:pPr marL="0" indent="0">
              <a:buNone/>
            </a:pPr>
            <a:endParaRPr lang="ro-RO" b="1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vi-VN" dirty="0" smtClean="0">
                <a:latin typeface="Calibri" pitchFamily="34" charset="0"/>
              </a:rPr>
              <a:t>Clasificarea este de obicei structurata pe categorii, destinate să acopere toate sau o parte din interesele vizitatorilor. </a:t>
            </a:r>
            <a:endParaRPr lang="ro-RO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vi-VN" dirty="0" smtClean="0">
                <a:latin typeface="Calibri" pitchFamily="34" charset="0"/>
              </a:rPr>
              <a:t>Fiecare categorie conține: </a:t>
            </a:r>
            <a:endParaRPr lang="ro-RO" dirty="0" smtClean="0">
              <a:latin typeface="Calibri" pitchFamily="34" charset="0"/>
            </a:endParaRPr>
          </a:p>
          <a:p>
            <a:r>
              <a:rPr lang="vi-VN" dirty="0" smtClean="0">
                <a:latin typeface="Calibri" pitchFamily="34" charset="0"/>
              </a:rPr>
              <a:t>subcategorii pentru aspecte mai avansate ale unui subiect dat; </a:t>
            </a:r>
            <a:endParaRPr lang="ro-RO" dirty="0" smtClean="0">
              <a:latin typeface="Calibri" pitchFamily="34" charset="0"/>
            </a:endParaRPr>
          </a:p>
          <a:p>
            <a:r>
              <a:rPr lang="vi-VN" dirty="0" smtClean="0">
                <a:latin typeface="Calibri" pitchFamily="34" charset="0"/>
              </a:rPr>
              <a:t>hyperlink-uri către site-uri, completate de o descriere.</a:t>
            </a:r>
            <a:endParaRPr lang="ro-RO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92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 smtClean="0"/>
              <a:t>Exemple de directoare web</a:t>
            </a:r>
            <a:endParaRPr lang="ro-RO" b="1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>
                <a:hlinkClick r:id="rId2"/>
              </a:rPr>
              <a:t>http://www.federal.ro/</a:t>
            </a:r>
            <a:endParaRPr lang="ro-RO" dirty="0" smtClean="0"/>
          </a:p>
          <a:p>
            <a:r>
              <a:rPr lang="ro-RO" dirty="0" smtClean="0">
                <a:hlinkClick r:id="rId3"/>
              </a:rPr>
              <a:t>http://www.director-web.ro/</a:t>
            </a:r>
            <a:endParaRPr lang="ro-RO" dirty="0" smtClean="0"/>
          </a:p>
          <a:p>
            <a:r>
              <a:rPr lang="ro-RO" dirty="0" smtClean="0">
                <a:hlinkClick r:id="rId4"/>
              </a:rPr>
              <a:t>http://top-siteuri.ro/</a:t>
            </a:r>
            <a:endParaRPr lang="ro-RO" dirty="0" smtClean="0"/>
          </a:p>
          <a:p>
            <a:r>
              <a:rPr lang="ro-RO" dirty="0" smtClean="0">
                <a:hlinkClick r:id="rId5"/>
              </a:rPr>
              <a:t>http://familyfriendlysites.com/</a:t>
            </a:r>
            <a:r>
              <a:rPr lang="ro-RO" dirty="0" smtClean="0"/>
              <a:t> </a:t>
            </a:r>
          </a:p>
          <a:p>
            <a:r>
              <a:rPr lang="ro-RO" dirty="0" smtClean="0">
                <a:hlinkClick r:id="rId6"/>
              </a:rPr>
              <a:t>http://www.incrawler.com/</a:t>
            </a:r>
            <a:r>
              <a:rPr lang="ro-RO" dirty="0" smtClean="0"/>
              <a:t> 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15612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 smtClean="0"/>
              <a:t>Site-uri tematice</a:t>
            </a:r>
            <a:endParaRPr lang="ro-RO" b="1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Alături de funcțiile de căutare </a:t>
            </a:r>
            <a:r>
              <a:rPr lang="ro-RO" dirty="0"/>
              <a:t>ș</a:t>
            </a:r>
            <a:r>
              <a:rPr lang="ro-RO" dirty="0" smtClean="0"/>
              <a:t>i acces site-urile tematice oferă un conținut informațional pe o oarecare tematică (în afara de cataloage </a:t>
            </a:r>
            <a:r>
              <a:rPr lang="ro-RO" dirty="0"/>
              <a:t>ș</a:t>
            </a:r>
            <a:r>
              <a:rPr lang="ro-RO" dirty="0" smtClean="0"/>
              <a:t>i indecși are și conținut pe care îl administrează).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84562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 smtClean="0"/>
              <a:t>Portaluri </a:t>
            </a:r>
            <a:endParaRPr lang="ro-RO" b="1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70000" lnSpcReduction="20000"/>
          </a:bodyPr>
          <a:lstStyle/>
          <a:p>
            <a:r>
              <a:rPr lang="vi-VN" sz="4000" dirty="0" smtClean="0"/>
              <a:t>Un site de web care oferă o gamă largă de servicii şi resurse, precum email, forum, motoare de căutare şi magazine virtuale.</a:t>
            </a:r>
            <a:endParaRPr lang="ro-RO" sz="4000" dirty="0" smtClean="0"/>
          </a:p>
          <a:p>
            <a:pPr marL="0" indent="0">
              <a:buNone/>
            </a:pPr>
            <a:r>
              <a:rPr lang="ro-RO" b="1" dirty="0" smtClean="0"/>
              <a:t>Clasificare:</a:t>
            </a:r>
          </a:p>
          <a:p>
            <a:r>
              <a:rPr lang="ro-RO" b="1" dirty="0" err="1" smtClean="0"/>
              <a:t>Megaportal</a:t>
            </a:r>
            <a:r>
              <a:rPr lang="ro-RO" dirty="0" smtClean="0"/>
              <a:t> – sunt niște portaluri originale ale Internetului. Multe din ele au început ca mecanisme de </a:t>
            </a:r>
            <a:r>
              <a:rPr lang="ro-RO" dirty="0" err="1" smtClean="0"/>
              <a:t>cautare</a:t>
            </a:r>
            <a:r>
              <a:rPr lang="ro-RO" dirty="0" smtClean="0"/>
              <a:t> si au crescut rapid până la </a:t>
            </a:r>
            <a:r>
              <a:rPr lang="ro-RO" dirty="0" err="1" smtClean="0"/>
              <a:t>megaportaluri</a:t>
            </a:r>
            <a:r>
              <a:rPr lang="ro-RO" dirty="0" smtClean="0"/>
              <a:t> (ex. Yahoo, </a:t>
            </a:r>
            <a:r>
              <a:rPr lang="ro-RO" dirty="0" err="1" smtClean="0"/>
              <a:t>Lycos</a:t>
            </a:r>
            <a:r>
              <a:rPr lang="ro-RO" dirty="0" smtClean="0"/>
              <a:t> si America Online).</a:t>
            </a:r>
          </a:p>
          <a:p>
            <a:r>
              <a:rPr lang="ro-RO" b="1" dirty="0" smtClean="0"/>
              <a:t>Portaluri verticale (</a:t>
            </a:r>
            <a:r>
              <a:rPr lang="ro-RO" b="1" dirty="0" err="1" smtClean="0"/>
              <a:t>vortal</a:t>
            </a:r>
            <a:r>
              <a:rPr lang="ro-RO" b="1" dirty="0" smtClean="0"/>
              <a:t>) </a:t>
            </a:r>
            <a:r>
              <a:rPr lang="ro-RO" dirty="0" smtClean="0"/>
              <a:t>- sunt niște portaluri pentru segmente specifice al pieții. Ele deservesc unele comunități sau piețe specializate îngust. (</a:t>
            </a:r>
            <a:r>
              <a:rPr lang="ro-RO" dirty="0">
                <a:hlinkClick r:id="rId2"/>
              </a:rPr>
              <a:t>http://</a:t>
            </a:r>
            <a:r>
              <a:rPr lang="ro-RO" dirty="0" smtClean="0">
                <a:hlinkClick r:id="rId2"/>
              </a:rPr>
              <a:t>www.educationworld.com</a:t>
            </a:r>
            <a:r>
              <a:rPr lang="ro-RO" dirty="0" smtClean="0"/>
              <a:t>, </a:t>
            </a:r>
            <a:r>
              <a:rPr lang="ro-RO" dirty="0" smtClean="0">
                <a:hlinkClick r:id="rId3"/>
              </a:rPr>
              <a:t>http://www.uruguay.com/</a:t>
            </a:r>
            <a:r>
              <a:rPr lang="ro-RO" dirty="0" smtClean="0"/>
              <a:t> )</a:t>
            </a:r>
          </a:p>
          <a:p>
            <a:r>
              <a:rPr lang="ro-RO" b="1" dirty="0" smtClean="0"/>
              <a:t>Portaluri „business </a:t>
            </a:r>
            <a:r>
              <a:rPr lang="ro-RO" b="1" dirty="0" err="1" smtClean="0"/>
              <a:t>to</a:t>
            </a:r>
            <a:r>
              <a:rPr lang="ro-RO" b="1" dirty="0" smtClean="0"/>
              <a:t> </a:t>
            </a:r>
            <a:r>
              <a:rPr lang="ro-RO" b="1" dirty="0" err="1" smtClean="0"/>
              <a:t>business</a:t>
            </a:r>
            <a:r>
              <a:rPr lang="ro-RO" b="1" dirty="0" smtClean="0"/>
              <a:t>” </a:t>
            </a:r>
            <a:r>
              <a:rPr lang="ro-RO" dirty="0" smtClean="0"/>
              <a:t>– prezintă o piață electronică pentru organizarea afacerilor și operațiunilor între diferite întreprinderi. Aceste portaluri oferă clienților săi o varietate de mecanisme de business electronic (ex. licitații, vânzări și cumpărări). </a:t>
            </a:r>
            <a:r>
              <a:rPr lang="ro-RO" dirty="0" smtClean="0">
                <a:hlinkClick r:id="rId4"/>
              </a:rPr>
              <a:t>https://bp.ato.gov.au/</a:t>
            </a:r>
            <a:r>
              <a:rPr lang="ro-RO" dirty="0" smtClean="0"/>
              <a:t> , </a:t>
            </a:r>
            <a:r>
              <a:rPr lang="ro-RO" dirty="0" smtClean="0">
                <a:hlinkClick r:id="rId5"/>
              </a:rPr>
              <a:t>http://ec.europa.eu/small-business/</a:t>
            </a:r>
            <a:r>
              <a:rPr lang="ro-RO" dirty="0" smtClean="0"/>
              <a:t> 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307684832"/>
      </p:ext>
    </p:extLst>
  </p:cSld>
  <p:clrMapOvr>
    <a:masterClrMapping/>
  </p:clrMapOvr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793</Words>
  <Application>Microsoft Office PowerPoint</Application>
  <PresentationFormat>Expunere pe ecran (4:3)</PresentationFormat>
  <Paragraphs>71</Paragraphs>
  <Slides>12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12</vt:i4>
      </vt:variant>
    </vt:vector>
  </HeadingPairs>
  <TitlesOfParts>
    <vt:vector size="13" baseType="lpstr">
      <vt:lpstr>Temă Office</vt:lpstr>
      <vt:lpstr>CLASIFICAREA SITE-URILOR</vt:lpstr>
      <vt:lpstr>Tipuri de site-uri Web</vt:lpstr>
      <vt:lpstr>Tipuri de site-uri Web</vt:lpstr>
      <vt:lpstr>Tipuri de site-uri Web</vt:lpstr>
      <vt:lpstr>Motoare de căutare</vt:lpstr>
      <vt:lpstr>Directoare web</vt:lpstr>
      <vt:lpstr>Exemple de directoare web</vt:lpstr>
      <vt:lpstr>Site-uri tematice</vt:lpstr>
      <vt:lpstr>Portaluri </vt:lpstr>
      <vt:lpstr>Site-uri corporative</vt:lpstr>
      <vt:lpstr>Site-uri comerciale</vt:lpstr>
      <vt:lpstr>Rețele sociale</vt:lpstr>
    </vt:vector>
  </TitlesOfParts>
  <Company>Unitate Scolara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CLASIFICAREA SITE-URILOR</dc:title>
  <dc:creator>Jeff Smith</dc:creator>
  <cp:lastModifiedBy>Jeff Smith</cp:lastModifiedBy>
  <cp:revision>18</cp:revision>
  <dcterms:created xsi:type="dcterms:W3CDTF">2015-10-18T11:32:59Z</dcterms:created>
  <dcterms:modified xsi:type="dcterms:W3CDTF">2015-10-18T13:16:35Z</dcterms:modified>
</cp:coreProperties>
</file>